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media/media1.mp4" ContentType="video/unknown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9" name="Shape 14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/>
          <p:nvPr>
            <p:ph type="body" sz="quarter" idx="13" hasCustomPrompt="1"/>
          </p:nvPr>
        </p:nvSpPr>
        <p:spPr>
          <a:xfrm>
            <a:off x="1201340" y="118598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Author and Date</a:t>
            </a:r>
          </a:p>
        </p:txBody>
      </p:sp>
      <p:sp>
        <p:nvSpPr>
          <p:cNvPr id="12" name="Presentation Title"/>
          <p:cNvSpPr txBox="1"/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Presentation Title</a:t>
            </a:r>
          </a:p>
        </p:txBody>
      </p:sp>
      <p:sp>
        <p:nvSpPr>
          <p:cNvPr id="13" name="Body Level One…"/>
          <p:cNvSpPr txBox="1"/>
          <p:nvPr>
            <p:ph type="body" sz="quarter" idx="1" hasCustomPrompt="1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Body Level One…"/>
          <p:cNvSpPr txBox="1"/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Statement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Body Level One…"/>
          <p:cNvSpPr txBox="1"/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1pPr>
            <a:lvl2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2pPr>
            <a:lvl3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3pPr>
            <a:lvl4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4pPr>
            <a:lvl5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7" name="Fact information"/>
          <p:cNvSpPr txBox="1"/>
          <p:nvPr>
            <p:ph type="body" sz="quarter" idx="13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Fact information</a:t>
            </a:r>
          </a:p>
        </p:txBody>
      </p:sp>
      <p:sp>
        <p:nvSpPr>
          <p:cNvPr id="10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Attribution"/>
          <p:cNvSpPr txBox="1"/>
          <p:nvPr>
            <p:ph type="body" sz="quarter" idx="13" hasCustomPrompt="1"/>
          </p:nvPr>
        </p:nvSpPr>
        <p:spPr>
          <a:xfrm>
            <a:off x="2430025" y="10675453"/>
            <a:ext cx="202000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Attribution</a:t>
            </a:r>
          </a:p>
        </p:txBody>
      </p:sp>
      <p:sp>
        <p:nvSpPr>
          <p:cNvPr id="116" name="Body Level One…"/>
          <p:cNvSpPr txBox="1"/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923" indent="-469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469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-469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-469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-469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“Notable Quote”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Image"/>
          <p:cNvSpPr/>
          <p:nvPr>
            <p:ph type="pic" sz="quarter" idx="13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5" name="Image"/>
          <p:cNvSpPr/>
          <p:nvPr>
            <p:ph type="pic" sz="half" idx="14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6" name="Image"/>
          <p:cNvSpPr/>
          <p:nvPr>
            <p:ph type="pic" idx="15"/>
          </p:nvPr>
        </p:nvSpPr>
        <p:spPr>
          <a:xfrm>
            <a:off x="-139700" y="495300"/>
            <a:ext cx="16611600" cy="12458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Image"/>
          <p:cNvSpPr/>
          <p:nvPr>
            <p:ph type="pic" idx="13"/>
          </p:nvPr>
        </p:nvSpPr>
        <p:spPr>
          <a:xfrm>
            <a:off x="-1333500" y="-5524500"/>
            <a:ext cx="27051000" cy="21640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666699290_02_crop_3159x1892.jpg"/>
          <p:cNvSpPr/>
          <p:nvPr>
            <p:ph type="pic" idx="13"/>
          </p:nvPr>
        </p:nvSpPr>
        <p:spPr>
          <a:xfrm>
            <a:off x="-1155700" y="-1295400"/>
            <a:ext cx="26746200" cy="1601893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Presentation Title"/>
          <p:cNvSpPr txBox="1"/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Presentation Title</a:t>
            </a:r>
          </a:p>
        </p:txBody>
      </p:sp>
      <p:sp>
        <p:nvSpPr>
          <p:cNvPr id="23" name="Author and Date"/>
          <p:cNvSpPr txBox="1"/>
          <p:nvPr>
            <p:ph type="body" sz="quarter" idx="14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Author and Date</a:t>
            </a:r>
          </a:p>
        </p:txBody>
      </p:sp>
      <p:sp>
        <p:nvSpPr>
          <p:cNvPr id="24" name="Body Level One…"/>
          <p:cNvSpPr txBox="1"/>
          <p:nvPr>
            <p:ph type="body" sz="quarter" idx="1" hasCustomPrompt="1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910457886_1434x1669.jpg"/>
          <p:cNvSpPr/>
          <p:nvPr>
            <p:ph type="pic" idx="13"/>
          </p:nvPr>
        </p:nvSpPr>
        <p:spPr>
          <a:xfrm>
            <a:off x="10972800" y="-203200"/>
            <a:ext cx="12144837" cy="14135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3" name="Slide Title"/>
          <p:cNvSpPr txBox="1"/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pPr/>
            <a:r>
              <a:t>Slide Title</a:t>
            </a:r>
          </a:p>
        </p:txBody>
      </p:sp>
      <p:sp>
        <p:nvSpPr>
          <p:cNvPr id="34" name="Body Level One…"/>
          <p:cNvSpPr txBox="1"/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43" name="Slide Subtitle"/>
          <p:cNvSpPr txBox="1"/>
          <p:nvPr>
            <p:ph type="body" sz="quarter" idx="13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44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lide Subtitle"/>
          <p:cNvSpPr txBox="1"/>
          <p:nvPr>
            <p:ph type="body" sz="quarter" idx="13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61" name="Body Level One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2" name="660384004_1290x1720.jpg"/>
          <p:cNvSpPr/>
          <p:nvPr>
            <p:ph type="pic" idx="14"/>
          </p:nvPr>
        </p:nvSpPr>
        <p:spPr>
          <a:xfrm>
            <a:off x="12192000" y="-407266"/>
            <a:ext cx="10916874" cy="1455583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3" name="Slide Title"/>
          <p:cNvSpPr txBox="1"/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ection Title"/>
          <p:cNvSpPr txBox="1"/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b="0"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Section Title</a:t>
            </a:r>
          </a:p>
        </p:txBody>
      </p:sp>
      <p:sp>
        <p:nvSpPr>
          <p:cNvPr id="72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lide Title"/>
          <p:cNvSpPr txBox="1"/>
          <p:nvPr>
            <p:ph type="title" hasCustomPrompt="1"/>
          </p:nvPr>
        </p:nvSpPr>
        <p:spPr>
          <a:xfrm>
            <a:off x="1206500" y="1079500"/>
            <a:ext cx="21971000" cy="1434949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80" name="Slide Subtitle"/>
          <p:cNvSpPr txBox="1"/>
          <p:nvPr>
            <p:ph type="body" sz="quarter" idx="13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8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Agenda Title"/>
          <p:cNvSpPr txBox="1"/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/>
          <a:p>
            <a:pPr/>
            <a:r>
              <a:t>Agenda Title</a:t>
            </a:r>
          </a:p>
        </p:txBody>
      </p:sp>
      <p:sp>
        <p:nvSpPr>
          <p:cNvPr id="89" name="Agenda Subtitle"/>
          <p:cNvSpPr txBox="1"/>
          <p:nvPr>
            <p:ph type="body" sz="quarter" idx="13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Agenda Subtitle</a:t>
            </a:r>
          </a:p>
        </p:txBody>
      </p:sp>
      <p:sp>
        <p:nvSpPr>
          <p:cNvPr id="90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1pPr>
            <a:lvl2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2pPr>
            <a:lvl3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3pPr>
            <a:lvl4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4pPr>
            <a:lvl5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5pPr>
          </a:lstStyle>
          <a:p>
            <a:pPr/>
            <a:r>
              <a:t>Agenda Topics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/>
          <p:nvPr>
            <p:ph type="title" hasCustomPrompt="1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Title</a:t>
            </a:r>
          </a:p>
        </p:txBody>
      </p:sp>
      <p:sp>
        <p:nvSpPr>
          <p:cNvPr id="3" name="Body Level One…"/>
          <p:cNvSpPr txBox="1"/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transition xmlns:p14="http://schemas.microsoft.com/office/powerpoint/2010/main" spd="med" advClick="1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3" Type="http://schemas.microsoft.com/office/2007/relationships/media" Target="../media/media1.mp4"/><Relationship Id="rId4" Type="http://schemas.openxmlformats.org/officeDocument/2006/relationships/image" Target="../media/image2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10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reyas Shandilya"/>
          <p:cNvSpPr txBox="1"/>
          <p:nvPr>
            <p:ph type="body" idx="13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Shreyas Shandilya </a:t>
            </a:r>
          </a:p>
        </p:txBody>
      </p:sp>
      <p:sp>
        <p:nvSpPr>
          <p:cNvPr id="152" name="Gait Fitness Function Formulation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Gait Fitness Function Formulation</a:t>
            </a:r>
          </a:p>
        </p:txBody>
      </p:sp>
      <p:sp>
        <p:nvSpPr>
          <p:cNvPr id="153" name="Design of Control System for Quadruped using Central Pattern Generators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Design of Control System for Quadruped using Central Pattern Generators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tability Criteria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Stability Criteria</a:t>
            </a:r>
          </a:p>
        </p:txBody>
      </p:sp>
      <p:sp>
        <p:nvSpPr>
          <p:cNvPr id="203" name="Calculation of the metric"/>
          <p:cNvSpPr txBox="1"/>
          <p:nvPr>
            <p:ph type="body" idx="13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Calculation of the metric </a:t>
            </a:r>
            <a14:m>
              <m:oMath>
                <m:r>
                  <a:rPr xmlns:a="http://schemas.openxmlformats.org/drawingml/2006/main" sz="58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S</m:t>
                </m:r>
              </m:oMath>
            </a14:m>
          </a:p>
        </p:txBody>
      </p:sp>
      <p:sp>
        <p:nvSpPr>
          <p:cNvPr id="204" name="The following three choices for   can be calculated using  -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defTabSz="709930">
              <a:spcBef>
                <a:spcPts val="1500"/>
              </a:spcBef>
              <a:defRPr spc="-47" sz="4730"/>
            </a:pPr>
            <a:r>
              <a:t>The following three choices for </a:t>
            </a:r>
            <a14:m>
              <m:oMath>
                <m:r>
                  <a:rPr xmlns:a="http://schemas.openxmlformats.org/drawingml/2006/main" sz="58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S</m:t>
                </m:r>
              </m:oMath>
            </a14:m>
            <a:r>
              <a:t> can be calculated using </a:t>
            </a:r>
            <a14:m>
              <m:oMath>
                <m:r>
                  <a:rPr xmlns:a="http://schemas.openxmlformats.org/drawingml/2006/main" sz="57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Z</m:t>
                </m:r>
                <m:r>
                  <a:rPr xmlns:a="http://schemas.openxmlformats.org/drawingml/2006/main" sz="57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M</m:t>
                </m:r>
                <m:sSub>
                  <m:e>
                    <m:r>
                      <a:rPr xmlns:a="http://schemas.openxmlformats.org/drawingml/2006/main" sz="57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P</m:t>
                    </m:r>
                  </m:e>
                  <m:sub>
                    <m:r>
                      <a:rPr xmlns:a="http://schemas.openxmlformats.org/drawingml/2006/main" sz="57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o</m:t>
                    </m:r>
                  </m:sub>
                </m:sSub>
              </m:oMath>
            </a14:m>
            <a:r>
              <a:t>-</a:t>
            </a:r>
          </a:p>
          <a:p>
            <a:pPr marL="600709" indent="-600709" defTabSz="709930">
              <a:spcBef>
                <a:spcPts val="1500"/>
              </a:spcBef>
              <a:buSzPct val="123000"/>
              <a:buChar char="•"/>
              <a:defRPr spc="-47" sz="4730"/>
            </a:pPr>
            <a:r>
              <a:t>Distances between </a:t>
            </a:r>
            <a14:m>
              <m:oMath>
                <m:r>
                  <a:rPr xmlns:a="http://schemas.openxmlformats.org/drawingml/2006/main" sz="57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Z</m:t>
                </m:r>
                <m:r>
                  <a:rPr xmlns:a="http://schemas.openxmlformats.org/drawingml/2006/main" sz="57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M</m:t>
                </m:r>
                <m:sSub>
                  <m:e>
                    <m:r>
                      <a:rPr xmlns:a="http://schemas.openxmlformats.org/drawingml/2006/main" sz="57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P</m:t>
                    </m:r>
                  </m:e>
                  <m:sub>
                    <m:r>
                      <a:rPr xmlns:a="http://schemas.openxmlformats.org/drawingml/2006/main" sz="57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o</m:t>
                    </m:r>
                  </m:sub>
                </m:sSub>
              </m:oMath>
            </a14:m>
            <a:r>
              <a:rPr i="1"/>
              <a:t> </a:t>
            </a:r>
            <a:r>
              <a:t>and the boundaries of the virtual-support quadrilateral in the support plane</a:t>
            </a:r>
          </a:p>
          <a:p>
            <a:pPr marL="600709" indent="-600709" defTabSz="709930">
              <a:spcBef>
                <a:spcPts val="1500"/>
              </a:spcBef>
              <a:buSzPct val="123000"/>
              <a:buChar char="•"/>
              <a:defRPr spc="-47" sz="4730"/>
            </a:pPr>
            <a:r>
              <a:t>Angle between the vector pointing from CoM to </a:t>
            </a:r>
            <a14:m>
              <m:oMath>
                <m:r>
                  <a:rPr xmlns:a="http://schemas.openxmlformats.org/drawingml/2006/main" sz="57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Z</m:t>
                </m:r>
                <m:r>
                  <a:rPr xmlns:a="http://schemas.openxmlformats.org/drawingml/2006/main" sz="57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M</m:t>
                </m:r>
                <m:sSub>
                  <m:e>
                    <m:r>
                      <a:rPr xmlns:a="http://schemas.openxmlformats.org/drawingml/2006/main" sz="57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P</m:t>
                    </m:r>
                  </m:e>
                  <m:sub>
                    <m:r>
                      <a:rPr xmlns:a="http://schemas.openxmlformats.org/drawingml/2006/main" sz="57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o</m:t>
                    </m:r>
                  </m:sub>
                </m:sSub>
              </m:oMath>
            </a14:m>
            <a:r>
              <a:t> </a:t>
            </a:r>
            <a:r>
              <a:rPr baseline="-32702" spc="-9" sz="917"/>
              <a:t> </a:t>
            </a:r>
            <a:r>
              <a:t>and the normal vector of the virtual support place</a:t>
            </a:r>
          </a:p>
          <a:p>
            <a:pPr marL="600709" indent="-600709" defTabSz="709930">
              <a:spcBef>
                <a:spcPts val="1500"/>
              </a:spcBef>
              <a:buSzPct val="123000"/>
              <a:buChar char="•"/>
              <a:defRPr spc="-47" sz="4730"/>
            </a:pPr>
            <a:r>
              <a:t>Distance between </a:t>
            </a:r>
            <a14:m>
              <m:oMath>
                <m:r>
                  <a:rPr xmlns:a="http://schemas.openxmlformats.org/drawingml/2006/main" sz="57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Z</m:t>
                </m:r>
                <m:r>
                  <a:rPr xmlns:a="http://schemas.openxmlformats.org/drawingml/2006/main" sz="57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M</m:t>
                </m:r>
                <m:sSub>
                  <m:e>
                    <m:r>
                      <a:rPr xmlns:a="http://schemas.openxmlformats.org/drawingml/2006/main" sz="57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P</m:t>
                    </m:r>
                  </m:e>
                  <m:sub>
                    <m:r>
                      <a:rPr xmlns:a="http://schemas.openxmlformats.org/drawingml/2006/main" sz="57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o</m:t>
                    </m:r>
                  </m:sub>
                </m:sSub>
              </m:oMath>
            </a14:m>
            <a:r>
              <a:t> and the support line</a:t>
            </a:r>
          </a:p>
          <a:p>
            <a:pPr marL="600709" indent="-600709" defTabSz="709930">
              <a:spcBef>
                <a:spcPts val="1500"/>
              </a:spcBef>
              <a:buSzPct val="123000"/>
              <a:buChar char="•"/>
              <a:defRPr spc="-47" sz="4730"/>
            </a:pPr>
            <a:r>
              <a:t>The assumption in the paper that the legs have negligible weight compared to the rest of the body does not hold for the quadruped used</a:t>
            </a:r>
          </a:p>
          <a:p>
            <a:pPr marL="600709" indent="-600709" defTabSz="709930">
              <a:spcBef>
                <a:spcPts val="1500"/>
              </a:spcBef>
              <a:buSzPct val="123000"/>
              <a:buChar char="•"/>
              <a:defRPr spc="-47" sz="4730"/>
            </a:pPr>
            <a:r>
              <a:t>There is a need for evaluation of the repercussions on the concepts introduced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peed and Energy Criteria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Speed and Energy Criteria</a:t>
            </a:r>
          </a:p>
        </p:txBody>
      </p:sp>
      <p:sp>
        <p:nvSpPr>
          <p:cNvPr id="207" name="Calculation of metrics   and"/>
          <p:cNvSpPr txBox="1"/>
          <p:nvPr>
            <p:ph type="body" idx="13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Calculation of metrics </a:t>
            </a:r>
            <a14:m>
              <m:oMath>
                <m:r>
                  <a:rPr xmlns:a="http://schemas.openxmlformats.org/drawingml/2006/main" sz="55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V</m:t>
                </m:r>
              </m:oMath>
            </a14:m>
            <a:r>
              <a:t> and </a:t>
            </a:r>
            <a14:m>
              <m:oMath>
                <m:r>
                  <a:rPr xmlns:a="http://schemas.openxmlformats.org/drawingml/2006/main" sz="53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E</m:t>
                </m:r>
              </m:oMath>
            </a14:m>
          </a:p>
        </p:txBody>
      </p:sp>
      <p:sp>
        <p:nvSpPr>
          <p:cNvPr id="208" name="Speed Criteria measures the discrepancy between expected and actual speed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642620" indent="-642620" defTabSz="759459">
              <a:spcBef>
                <a:spcPts val="1600"/>
              </a:spcBef>
              <a:buSzPct val="123000"/>
              <a:buChar char="•"/>
              <a:defRPr spc="-50" sz="5060"/>
            </a:pPr>
            <a:r>
              <a:t>Speed Criteria measures the discrepancy between expected and actual speed</a:t>
            </a:r>
          </a:p>
          <a:p>
            <a:pPr lvl="1" marL="1203452" indent="-642620" defTabSz="759459">
              <a:spcBef>
                <a:spcPts val="1600"/>
              </a:spcBef>
              <a:buSzPct val="123000"/>
              <a:buChar char="•"/>
              <a:defRPr spc="-50" sz="5060"/>
            </a:pPr>
            <a14:m>
              <m:oMathPara>
                <m:oMathParaPr>
                  <m:jc m:val="left"/>
                </m:oMathParaPr>
                <m:oMath>
                  <m:r>
                    <a:rPr xmlns:a="http://schemas.openxmlformats.org/drawingml/2006/main" sz="61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V</m:t>
                  </m:r>
                  <m:r>
                    <a:rPr xmlns:a="http://schemas.openxmlformats.org/drawingml/2006/main" sz="61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61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v</m:t>
                  </m:r>
                  <m:sSub>
                    <m:e>
                      <m:r>
                        <a:rPr xmlns:a="http://schemas.openxmlformats.org/drawingml/2006/main" sz="61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</m:e>
                    <m:sub>
                      <m:r>
                        <a:rPr xmlns:a="http://schemas.openxmlformats.org/drawingml/2006/main" sz="61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b</m:t>
                      </m:r>
                    </m:sub>
                  </m:sSub>
                  <m:r>
                    <a:rPr xmlns:a="http://schemas.openxmlformats.org/drawingml/2006/main" sz="61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/</m:t>
                  </m:r>
                  <m:r>
                    <a:rPr xmlns:a="http://schemas.openxmlformats.org/drawingml/2006/main" sz="61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d</m:t>
                  </m:r>
                </m:oMath>
              </m:oMathPara>
            </a14:m>
          </a:p>
          <a:p>
            <a:pPr lvl="1" marL="1203452" indent="-642620" defTabSz="759459">
              <a:spcBef>
                <a:spcPts val="1600"/>
              </a:spcBef>
              <a:buSzPct val="123000"/>
              <a:buChar char="•"/>
              <a:defRPr spc="-50" sz="5060"/>
            </a:pPr>
            <a:r>
              <a:t>Where </a:t>
            </a:r>
            <a14:m>
              <m:oMath>
                <m:r>
                  <a:rPr xmlns:a="http://schemas.openxmlformats.org/drawingml/2006/main" sz="66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v</m:t>
                </m:r>
              </m:oMath>
            </a14:m>
            <a:r>
              <a:t> is the actual speed and </a:t>
            </a:r>
            <a14:m>
              <m:oMath>
                <m:r>
                  <a:rPr xmlns:a="http://schemas.openxmlformats.org/drawingml/2006/main" sz="59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d</m:t>
                </m:r>
              </m:oMath>
            </a14:m>
            <a:r>
              <a:t> is the distance travelled over period </a:t>
            </a:r>
            <a14:m>
              <m:oMath>
                <m:sSub>
                  <m:e>
                    <m:r>
                      <a:rPr xmlns:a="http://schemas.openxmlformats.org/drawingml/2006/main" sz="67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T</m:t>
                    </m:r>
                  </m:e>
                  <m:sub>
                    <m:r>
                      <a:rPr xmlns:a="http://schemas.openxmlformats.org/drawingml/2006/main" sz="67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b</m:t>
                    </m:r>
                  </m:sub>
                </m:sSub>
              </m:oMath>
            </a14:m>
          </a:p>
          <a:p>
            <a:pPr marL="642620" indent="-642620" defTabSz="759459">
              <a:spcBef>
                <a:spcPts val="1600"/>
              </a:spcBef>
              <a:buSzPct val="123000"/>
              <a:buChar char="•"/>
              <a:defRPr spc="-50" sz="5060"/>
            </a:pPr>
            <a:r>
              <a:t>Energy Criteria measures the energy efficiency of the quadruped</a:t>
            </a:r>
          </a:p>
          <a:p>
            <a:pPr lvl="1" marL="1203452" indent="-642620" defTabSz="759459">
              <a:spcBef>
                <a:spcPts val="1600"/>
              </a:spcBef>
              <a:buSzPct val="123000"/>
              <a:buChar char="•"/>
              <a:defRPr spc="-50" sz="5060"/>
            </a:pPr>
            <a14:m>
              <m:oMathPara>
                <m:oMathParaPr>
                  <m:jc m:val="left"/>
                </m:oMathParaPr>
                <m:oMath>
                  <m:r>
                    <a:rPr xmlns:a="http://schemas.openxmlformats.org/drawingml/2006/main" sz="6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E</m:t>
                  </m:r>
                  <m:r>
                    <a:rPr xmlns:a="http://schemas.openxmlformats.org/drawingml/2006/main" sz="6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6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m</m:t>
                  </m:r>
                  <m:sSup>
                    <m:e>
                      <m:r>
                        <a:rPr xmlns:a="http://schemas.openxmlformats.org/drawingml/2006/main" sz="6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v</m:t>
                      </m:r>
                    </m:e>
                    <m:sup>
                      <m:r>
                        <a:rPr xmlns:a="http://schemas.openxmlformats.org/drawingml/2006/main" sz="6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p>
                  </m:sSup>
                  <m:r>
                    <a:rPr xmlns:a="http://schemas.openxmlformats.org/drawingml/2006/main" sz="6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/</m:t>
                  </m:r>
                  <m:r>
                    <a:rPr xmlns:a="http://schemas.openxmlformats.org/drawingml/2006/main" sz="6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2</m:t>
                  </m:r>
                  <m:sSub>
                    <m:e>
                      <m:r>
                        <a:rPr xmlns:a="http://schemas.openxmlformats.org/drawingml/2006/main" sz="6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</m:e>
                    <m:sub>
                      <m:r>
                        <a:rPr xmlns:a="http://schemas.openxmlformats.org/drawingml/2006/main" sz="6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b</m:t>
                      </m:r>
                    </m:sub>
                  </m:sSub>
                  <m:r>
                    <a:rPr xmlns:a="http://schemas.openxmlformats.org/drawingml/2006/main" sz="6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W</m:t>
                  </m:r>
                </m:oMath>
              </m:oMathPara>
            </a14:m>
          </a:p>
          <a:p>
            <a:pPr lvl="1" marL="1203452" indent="-642620" defTabSz="759459">
              <a:spcBef>
                <a:spcPts val="1600"/>
              </a:spcBef>
              <a:buSzPct val="123000"/>
              <a:buChar char="•"/>
              <a:defRPr spc="-50" sz="5060"/>
            </a:pPr>
            <a:r>
              <a:t>where </a:t>
            </a:r>
            <a14:m>
              <m:oMath>
                <m:r>
                  <a:rPr xmlns:a="http://schemas.openxmlformats.org/drawingml/2006/main" sz="63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m</m:t>
                </m:r>
              </m:oMath>
            </a14:m>
            <a:r>
              <a:t> is the mass of the quadruped, </a:t>
            </a:r>
            <a14:m>
              <m:oMath>
                <m:r>
                  <a:rPr xmlns:a="http://schemas.openxmlformats.org/drawingml/2006/main" sz="60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W</m:t>
                </m:r>
              </m:oMath>
            </a14:m>
            <a:r>
              <a:t> is the power supplied to the quadruped, </a:t>
            </a:r>
            <a14:m>
              <m:oMath>
                <m:r>
                  <a:rPr xmlns:a="http://schemas.openxmlformats.org/drawingml/2006/main" sz="66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v</m:t>
                </m:r>
              </m:oMath>
            </a14:m>
            <a:r>
              <a:t> is the actual velocity and </a:t>
            </a:r>
            <a14:m>
              <m:oMath>
                <m:sSub>
                  <m:e>
                    <m:r>
                      <a:rPr xmlns:a="http://schemas.openxmlformats.org/drawingml/2006/main" sz="67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T</m:t>
                    </m:r>
                  </m:e>
                  <m:sub>
                    <m:r>
                      <a:rPr xmlns:a="http://schemas.openxmlformats.org/drawingml/2006/main" sz="67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b</m:t>
                    </m:r>
                  </m:sub>
                </m:sSub>
              </m:oMath>
            </a14:m>
            <a:r>
              <a:t> is the fixed period used in </a:t>
            </a:r>
            <a14:m>
              <m:oMath>
                <m:r>
                  <a:rPr xmlns:a="http://schemas.openxmlformats.org/drawingml/2006/main" sz="60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V</m:t>
                </m:r>
              </m:oMath>
            </a14:m>
            <a:endParaRPr sz="5500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Referenc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References</a:t>
            </a:r>
          </a:p>
        </p:txBody>
      </p:sp>
      <p:sp>
        <p:nvSpPr>
          <p:cNvPr id="211" name="Masuri, Ariel; Medina, Oded; Hacohen, Shlomi; Shvalb, Nir (2020) ‘Gait and Trajectory Optimization by Self-Learning for Quadrupedal Robots with an Active Back Joint’…"/>
          <p:cNvSpPr txBox="1"/>
          <p:nvPr>
            <p:ph type="body" idx="1"/>
          </p:nvPr>
        </p:nvSpPr>
        <p:spPr>
          <a:xfrm>
            <a:off x="1206500" y="3011717"/>
            <a:ext cx="21971000" cy="9492799"/>
          </a:xfrm>
          <a:prstGeom prst="rect">
            <a:avLst/>
          </a:prstGeom>
        </p:spPr>
        <p:txBody>
          <a:bodyPr/>
          <a:lstStyle/>
          <a:p>
            <a:pPr marL="1018645" indent="-1018645">
              <a:buSzPct val="100000"/>
              <a:buAutoNum type="arabicPeriod" startAt="1"/>
            </a:pPr>
            <a:r>
              <a:t>Masuri, Ariel; Medina, Oded; Hacohen, Shlomi; Shvalb, Nir (2020) ‘Gait and Trajectory Optimization by Self-Learning for Quadrupedal Robots with an Active Back Joint’</a:t>
            </a:r>
          </a:p>
          <a:p>
            <a:pPr marL="1018645" indent="-1018645">
              <a:buSzPct val="100000"/>
              <a:buAutoNum type="arabicPeriod" startAt="1"/>
            </a:pPr>
            <a:r>
              <a:t> Jia, Yan; Lua, Xiao; Han, Baoling; Liang, Guanhao; Zhao, Jiaheng; Zhao, Yuting (2018) ‘Stability Criterion for Dynamic Gaits of Quadruped Robot’</a:t>
            </a:r>
          </a:p>
          <a:p>
            <a:pPr marL="1018645" indent="-1018645">
              <a:buSzPct val="100000"/>
              <a:buAutoNum type="arabicPeriod" startAt="1"/>
            </a:pPr>
            <a:r>
              <a:t>Kramer, Oliver; Gong, Daoxiong; Yan, Jie; Zuo, Guoyu (2010) ‘A Review of Gait Optimization Based on Evolutionary Computation’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ait Pattern"/>
          <p:cNvSpPr txBox="1"/>
          <p:nvPr>
            <p:ph type="title"/>
          </p:nvPr>
        </p:nvSpPr>
        <p:spPr>
          <a:xfrm>
            <a:off x="1206500" y="1079500"/>
            <a:ext cx="12288409" cy="1433163"/>
          </a:xfrm>
          <a:prstGeom prst="rect">
            <a:avLst/>
          </a:prstGeom>
        </p:spPr>
        <p:txBody>
          <a:bodyPr/>
          <a:lstStyle/>
          <a:p>
            <a:pPr/>
            <a:r>
              <a:t>Gait Pattern</a:t>
            </a:r>
          </a:p>
        </p:txBody>
      </p:sp>
      <p:sp>
        <p:nvSpPr>
          <p:cNvPr id="156" name="Pattern in use and problems with it"/>
          <p:cNvSpPr txBox="1"/>
          <p:nvPr>
            <p:ph type="body" idx="13"/>
          </p:nvPr>
        </p:nvSpPr>
        <p:spPr>
          <a:xfrm>
            <a:off x="1206500" y="2372962"/>
            <a:ext cx="12288409" cy="93478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Pattern in use and problems with it</a:t>
            </a:r>
          </a:p>
        </p:txBody>
      </p:sp>
      <p:sp>
        <p:nvSpPr>
          <p:cNvPr id="157" name="This Gait Pattern obtained from the formulation in the figure is for a creep walk of the quadruped…"/>
          <p:cNvSpPr txBox="1"/>
          <p:nvPr>
            <p:ph type="body" sz="half" idx="1"/>
          </p:nvPr>
        </p:nvSpPr>
        <p:spPr>
          <a:xfrm>
            <a:off x="1206500" y="4248504"/>
            <a:ext cx="12288409" cy="8256012"/>
          </a:xfrm>
          <a:prstGeom prst="rect">
            <a:avLst/>
          </a:prstGeom>
        </p:spPr>
        <p:txBody>
          <a:bodyPr/>
          <a:lstStyle/>
          <a:p>
            <a:pPr/>
            <a:r>
              <a:t>This Gait Pattern obtained from the formulation in the figure is for a creep walk of the quadruped</a:t>
            </a:r>
          </a:p>
          <a:p>
            <a:pPr/>
            <a:r>
              <a:t>The robot walks with this Gait Pattern</a:t>
            </a:r>
          </a:p>
          <a:p>
            <a:pPr/>
            <a:r>
              <a:t>But the stability of the quadruped is not maintained</a:t>
            </a:r>
          </a:p>
          <a:p>
            <a:pPr/>
            <a:r>
              <a:t>The quadruped tends to topple towards the leg in swing phase</a:t>
            </a:r>
          </a:p>
        </p:txBody>
      </p:sp>
      <p:pic>
        <p:nvPicPr>
          <p:cNvPr id="158" name="Screenshot 2020-10-02 at 12.11.01 PM.png" descr="Screenshot 2020-10-02 at 12.11.01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560930" y="52420"/>
            <a:ext cx="9166699" cy="1361116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Robot walking Video"/>
          <p:cNvSpPr txBox="1"/>
          <p:nvPr>
            <p:ph type="title"/>
          </p:nvPr>
        </p:nvSpPr>
        <p:spPr>
          <a:xfrm>
            <a:off x="1206500" y="1270000"/>
            <a:ext cx="6896820" cy="5882273"/>
          </a:xfrm>
          <a:prstGeom prst="rect">
            <a:avLst/>
          </a:prstGeom>
        </p:spPr>
        <p:txBody>
          <a:bodyPr/>
          <a:lstStyle/>
          <a:p>
            <a:pPr/>
            <a:r>
              <a:t>Robot walking Video</a:t>
            </a:r>
          </a:p>
        </p:txBody>
      </p:sp>
      <p:sp>
        <p:nvSpPr>
          <p:cNvPr id="161" name="Observe the tendency of the robot to topple towards the swinging leg"/>
          <p:cNvSpPr txBox="1"/>
          <p:nvPr>
            <p:ph type="body" sz="quarter" idx="1"/>
          </p:nvPr>
        </p:nvSpPr>
        <p:spPr>
          <a:xfrm>
            <a:off x="1206499" y="7060576"/>
            <a:ext cx="6896821" cy="5385424"/>
          </a:xfrm>
          <a:prstGeom prst="rect">
            <a:avLst/>
          </a:prstGeom>
        </p:spPr>
        <p:txBody>
          <a:bodyPr/>
          <a:lstStyle/>
          <a:p>
            <a:pPr/>
            <a:r>
              <a:t>Observe the tendency of the robot to topple towards the swinging leg</a:t>
            </a:r>
          </a:p>
        </p:txBody>
      </p:sp>
      <p:pic>
        <p:nvPicPr>
          <p:cNvPr id="162" name="robot-walking.mp4" descr="robot-walking.mp4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8198297" y="2590064"/>
            <a:ext cx="15519768" cy="853587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466666" fill="hold"/>
                                        <p:tgtEl>
                                          <p:spTgt spid="16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162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Architecture"/>
          <p:cNvSpPr txBox="1"/>
          <p:nvPr>
            <p:ph type="title"/>
          </p:nvPr>
        </p:nvSpPr>
        <p:spPr>
          <a:xfrm>
            <a:off x="1206500" y="1079500"/>
            <a:ext cx="12080723" cy="1435100"/>
          </a:xfrm>
          <a:prstGeom prst="rect">
            <a:avLst/>
          </a:prstGeom>
        </p:spPr>
        <p:txBody>
          <a:bodyPr/>
          <a:lstStyle/>
          <a:p>
            <a:pPr lvl="2"/>
            <a:r>
              <a:t>Architecture </a:t>
            </a:r>
          </a:p>
        </p:txBody>
      </p:sp>
      <p:sp>
        <p:nvSpPr>
          <p:cNvPr id="165" name="Proposed solution to ensure gait stability"/>
          <p:cNvSpPr txBox="1"/>
          <p:nvPr>
            <p:ph type="body" idx="13"/>
          </p:nvPr>
        </p:nvSpPr>
        <p:spPr>
          <a:xfrm>
            <a:off x="1206500" y="2372962"/>
            <a:ext cx="12080723" cy="93478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718184">
              <a:defRPr sz="4785"/>
            </a:lvl1pPr>
          </a:lstStyle>
          <a:p>
            <a:pPr/>
            <a:r>
              <a:t>Proposed solution to ensure gait stability</a:t>
            </a:r>
          </a:p>
        </p:txBody>
      </p:sp>
      <p:sp>
        <p:nvSpPr>
          <p:cNvPr id="166" name="Two methods Proposed to train the gait generation network…"/>
          <p:cNvSpPr txBox="1"/>
          <p:nvPr>
            <p:ph type="body" sz="half" idx="1"/>
          </p:nvPr>
        </p:nvSpPr>
        <p:spPr>
          <a:xfrm>
            <a:off x="1206500" y="4248504"/>
            <a:ext cx="11324444" cy="8256012"/>
          </a:xfrm>
          <a:prstGeom prst="rect">
            <a:avLst/>
          </a:prstGeom>
        </p:spPr>
        <p:txBody>
          <a:bodyPr/>
          <a:lstStyle/>
          <a:p>
            <a:pPr marL="642620" indent="-642620" defTabSz="759459">
              <a:spcBef>
                <a:spcPts val="1600"/>
              </a:spcBef>
              <a:buSzPct val="123000"/>
              <a:buChar char="•"/>
              <a:defRPr spc="-50" sz="5060"/>
            </a:pPr>
            <a:r>
              <a:t>Two methods Proposed to train the gait generation network</a:t>
            </a:r>
          </a:p>
          <a:p>
            <a:pPr lvl="1" marL="1203452" indent="-642620" defTabSz="759459">
              <a:spcBef>
                <a:spcPts val="1600"/>
              </a:spcBef>
              <a:buSzPct val="123000"/>
              <a:buChar char="•"/>
              <a:defRPr spc="-50" sz="5060"/>
            </a:pPr>
            <a:r>
              <a:t>Train the gait generation network end to end using back props and then use RL training for improvement of gait</a:t>
            </a:r>
          </a:p>
          <a:p>
            <a:pPr lvl="1" marL="1203452" indent="-642620" defTabSz="759459">
              <a:spcBef>
                <a:spcPts val="1600"/>
              </a:spcBef>
              <a:buSzPct val="123000"/>
              <a:buChar char="•"/>
              <a:defRPr spc="-50" sz="5060"/>
            </a:pPr>
            <a:r>
              <a:t>Optimise Gait Patterns using fitness function, then train the network end to end using back prop</a:t>
            </a:r>
          </a:p>
        </p:txBody>
      </p:sp>
      <p:pic>
        <p:nvPicPr>
          <p:cNvPr id="167" name="architecture.png" descr="architectur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240972" y="402502"/>
            <a:ext cx="10676709" cy="1293147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Fitness Func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Fitness Function</a:t>
            </a:r>
          </a:p>
        </p:txBody>
      </p:sp>
      <p:sp>
        <p:nvSpPr>
          <p:cNvPr id="170" name="Evaluation Criteria to measure stability, speed and energy consumption"/>
          <p:cNvSpPr txBox="1"/>
          <p:nvPr>
            <p:ph type="body" idx="13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759459">
              <a:defRPr sz="5060"/>
            </a:lvl1pPr>
          </a:lstStyle>
          <a:p>
            <a:pPr/>
            <a:r>
              <a:t>Evaluation Criteria to measure stability, speed and energy consumption</a:t>
            </a:r>
          </a:p>
        </p:txBody>
      </p:sp>
      <p:sp>
        <p:nvSpPr>
          <p:cNvPr id="171" name="Both the aforementioned training frameworks require a Fitness Function [1]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02920" indent="-502920" defTabSz="594360">
              <a:spcBef>
                <a:spcPts val="1200"/>
              </a:spcBef>
              <a:buSzPct val="123000"/>
              <a:buChar char="•"/>
              <a:defRPr spc="-38" sz="3816"/>
            </a:pPr>
            <a:r>
              <a:t>Both the aforementioned training frameworks require a Fitness Function [1]</a:t>
            </a:r>
          </a:p>
          <a:p>
            <a:pPr marL="502920" indent="-502920" defTabSz="594360">
              <a:spcBef>
                <a:spcPts val="1200"/>
              </a:spcBef>
              <a:buSzPct val="123000"/>
              <a:buChar char="•"/>
              <a:defRPr spc="-38" sz="3816"/>
            </a:pPr>
            <a:r>
              <a:t>Fitness Function must measure the following</a:t>
            </a:r>
          </a:p>
          <a:p>
            <a:pPr lvl="1" marL="941832" indent="-502920" defTabSz="594360">
              <a:spcBef>
                <a:spcPts val="1200"/>
              </a:spcBef>
              <a:buSzPct val="123000"/>
              <a:buChar char="•"/>
              <a:defRPr spc="-38" sz="3816"/>
            </a:pPr>
            <a:r>
              <a:t>Stability Criteria, </a:t>
            </a:r>
            <a14:m>
              <m:oMath>
                <m:r>
                  <a:rPr xmlns:a="http://schemas.openxmlformats.org/drawingml/2006/main" sz="46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S</m:t>
                </m:r>
              </m:oMath>
            </a14:m>
          </a:p>
          <a:p>
            <a:pPr lvl="1" marL="941832" indent="-502920" defTabSz="594360">
              <a:spcBef>
                <a:spcPts val="1200"/>
              </a:spcBef>
              <a:buSzPct val="123000"/>
              <a:buChar char="•"/>
              <a:defRPr spc="-38" sz="3816"/>
            </a:pPr>
            <a:r>
              <a:t>Speed Criteria, </a:t>
            </a:r>
            <a14:m>
              <m:oMath>
                <m:r>
                  <a:rPr xmlns:a="http://schemas.openxmlformats.org/drawingml/2006/main" sz="45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V</m:t>
                </m:r>
              </m:oMath>
            </a14:m>
          </a:p>
          <a:p>
            <a:pPr lvl="1" marL="941832" indent="-502920" defTabSz="594360">
              <a:spcBef>
                <a:spcPts val="1200"/>
              </a:spcBef>
              <a:buSzPct val="123000"/>
              <a:buChar char="•"/>
              <a:defRPr spc="-38" sz="3816"/>
            </a:pPr>
            <a:r>
              <a:t>Energy Efficiency Criteria, </a:t>
            </a:r>
            <a14:m>
              <m:oMath>
                <m:r>
                  <a:rPr xmlns:a="http://schemas.openxmlformats.org/drawingml/2006/main" sz="44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E</m:t>
                </m:r>
              </m:oMath>
            </a14:m>
          </a:p>
          <a:p>
            <a:pPr marL="502920" indent="-502920" defTabSz="594360">
              <a:spcBef>
                <a:spcPts val="1200"/>
              </a:spcBef>
              <a:buSzPct val="123000"/>
              <a:buChar char="•"/>
              <a:defRPr spc="-38" sz="3816"/>
            </a:pPr>
            <a14:m>
              <m:oMath>
                <m:r>
                  <a:rPr xmlns:a="http://schemas.openxmlformats.org/drawingml/2006/main" sz="46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F</m:t>
                </m:r>
                <m:r>
                  <a:rPr xmlns:a="http://schemas.openxmlformats.org/drawingml/2006/main" sz="46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limUpp>
                  <m:e>
                    <m:limLow>
                      <m:e>
                        <m:r>
                          <a:rPr xmlns:a="http://schemas.openxmlformats.org/drawingml/2006/main" sz="4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∑</m:t>
                        </m:r>
                      </m:e>
                      <m:lim>
                        <m:r>
                          <a:rPr xmlns:a="http://schemas.openxmlformats.org/drawingml/2006/main" sz="4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  <m:r>
                          <a:rPr xmlns:a="http://schemas.openxmlformats.org/drawingml/2006/main" sz="4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xmlns:a="http://schemas.openxmlformats.org/drawingml/2006/main" sz="4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  <m:r>
                          <a:rPr xmlns:a="http://schemas.openxmlformats.org/drawingml/2006/main" sz="4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-</m:t>
                        </m:r>
                        <m:r>
                          <a:rPr xmlns:a="http://schemas.openxmlformats.org/drawingml/2006/main" sz="4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</m:lim>
                    </m:limLow>
                  </m:e>
                  <m:lim>
                    <m:r>
                      <a:rPr xmlns:a="http://schemas.openxmlformats.org/drawingml/2006/main" sz="4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T</m:t>
                    </m:r>
                  </m:lim>
                </m:limUpp>
                <m:sSubSup>
                  <m:e>
                    <m:r>
                      <a:rPr xmlns:a="http://schemas.openxmlformats.org/drawingml/2006/main" sz="4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S</m:t>
                    </m:r>
                  </m:e>
                  <m:sub>
                    <m:r>
                      <a:rPr xmlns:a="http://schemas.openxmlformats.org/drawingml/2006/main" sz="4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i</m:t>
                    </m:r>
                  </m:sub>
                  <m:sup>
                    <m:sSub>
                      <m:e>
                        <m:r>
                          <a:rPr xmlns:a="http://schemas.openxmlformats.org/drawingml/2006/main" sz="4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k</m:t>
                        </m:r>
                      </m:e>
                      <m:sub>
                        <m:r>
                          <a:rPr xmlns:a="http://schemas.openxmlformats.org/drawingml/2006/main" sz="4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</m:sub>
                    </m:sSub>
                  </m:sup>
                </m:sSubSup>
                <m:sSubSup>
                  <m:e>
                    <m:r>
                      <a:rPr xmlns:a="http://schemas.openxmlformats.org/drawingml/2006/main" sz="4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V</m:t>
                    </m:r>
                  </m:e>
                  <m:sub>
                    <m:r>
                      <a:rPr xmlns:a="http://schemas.openxmlformats.org/drawingml/2006/main" sz="4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i</m:t>
                    </m:r>
                  </m:sub>
                  <m:sup>
                    <m:sSub>
                      <m:e>
                        <m:r>
                          <a:rPr xmlns:a="http://schemas.openxmlformats.org/drawingml/2006/main" sz="4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k</m:t>
                        </m:r>
                      </m:e>
                      <m:sub>
                        <m:r>
                          <a:rPr xmlns:a="http://schemas.openxmlformats.org/drawingml/2006/main" sz="4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</m:sub>
                    </m:sSub>
                  </m:sup>
                </m:sSubSup>
                <m:sSubSup>
                  <m:e>
                    <m:r>
                      <a:rPr xmlns:a="http://schemas.openxmlformats.org/drawingml/2006/main" sz="4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E</m:t>
                    </m:r>
                  </m:e>
                  <m:sub>
                    <m:r>
                      <a:rPr xmlns:a="http://schemas.openxmlformats.org/drawingml/2006/main" sz="4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i</m:t>
                    </m:r>
                  </m:sub>
                  <m:sup>
                    <m:sSub>
                      <m:e>
                        <m:r>
                          <a:rPr xmlns:a="http://schemas.openxmlformats.org/drawingml/2006/main" sz="4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k</m:t>
                        </m:r>
                      </m:e>
                      <m:sub>
                        <m:r>
                          <a:rPr xmlns:a="http://schemas.openxmlformats.org/drawingml/2006/main" sz="4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e</m:t>
                        </m:r>
                      </m:sub>
                    </m:sSub>
                  </m:sup>
                </m:sSubSup>
              </m:oMath>
            </a14:m>
            <a:r>
              <a:t> where </a:t>
            </a:r>
          </a:p>
          <a:p>
            <a:pPr lvl="1" marL="941832" indent="-502920" defTabSz="594360">
              <a:spcBef>
                <a:spcPts val="1200"/>
              </a:spcBef>
              <a:buSzPct val="123000"/>
              <a:buChar char="•"/>
              <a:defRPr spc="-38" sz="3816"/>
            </a:pPr>
            <a:r>
              <a:t>F is the Fitness Value</a:t>
            </a:r>
          </a:p>
          <a:p>
            <a:pPr lvl="1" marL="941832" indent="-502920" defTabSz="594360">
              <a:spcBef>
                <a:spcPts val="1200"/>
              </a:spcBef>
              <a:buSzPct val="123000"/>
              <a:buChar char="•"/>
              <a:defRPr spc="-38" sz="3816"/>
            </a:pPr>
            <a14:m>
              <m:oMath>
                <m:sSub>
                  <m:e>
                    <m:r>
                      <a:rPr xmlns:a="http://schemas.openxmlformats.org/drawingml/2006/main" sz="4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k</m:t>
                    </m:r>
                  </m:e>
                  <m:sub>
                    <m:r>
                      <a:rPr xmlns:a="http://schemas.openxmlformats.org/drawingml/2006/main" sz="4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s</m:t>
                    </m:r>
                  </m:sub>
                </m:sSub>
              </m:oMath>
            </a14:m>
            <a:r>
              <a:t>, </a:t>
            </a:r>
            <a14:m>
              <m:oMath>
                <m:sSub>
                  <m:e>
                    <m:r>
                      <a:rPr xmlns:a="http://schemas.openxmlformats.org/drawingml/2006/main" sz="47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k</m:t>
                    </m:r>
                  </m:e>
                  <m:sub>
                    <m:r>
                      <a:rPr xmlns:a="http://schemas.openxmlformats.org/drawingml/2006/main" sz="47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v</m:t>
                    </m:r>
                  </m:sub>
                </m:sSub>
              </m:oMath>
            </a14:m>
            <a:r>
              <a:t> and </a:t>
            </a:r>
            <a14:m>
              <m:oMath>
                <m:sSub>
                  <m:e>
                    <m:r>
                      <a:rPr xmlns:a="http://schemas.openxmlformats.org/drawingml/2006/main" sz="48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k</m:t>
                    </m:r>
                  </m:e>
                  <m:sub>
                    <m:r>
                      <a:rPr xmlns:a="http://schemas.openxmlformats.org/drawingml/2006/main" sz="48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e</m:t>
                    </m:r>
                  </m:sub>
                </m:sSub>
              </m:oMath>
            </a14:m>
            <a:r>
              <a:t> are integer parameters to account for relative importance of each criteria</a:t>
            </a:r>
          </a:p>
          <a:p>
            <a:pPr lvl="1" marL="941832" indent="-502920" defTabSz="594360">
              <a:spcBef>
                <a:spcPts val="1200"/>
              </a:spcBef>
              <a:buSzPct val="123000"/>
              <a:buChar char="•"/>
              <a:defRPr spc="-38" sz="3816"/>
            </a:pPr>
            <a:r>
              <a:t> T is the gait period and t is the current time instance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tability Criteria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Stability Criteria</a:t>
            </a:r>
          </a:p>
        </p:txBody>
      </p:sp>
      <p:sp>
        <p:nvSpPr>
          <p:cNvPr id="174" name="Evaluation of Dynamic and Static Stability of the Quadruped"/>
          <p:cNvSpPr txBox="1"/>
          <p:nvPr>
            <p:ph type="body" idx="13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Evaluation of Dynamic and Static Stability of the Quadruped</a:t>
            </a:r>
          </a:p>
        </p:txBody>
      </p:sp>
      <p:sp>
        <p:nvSpPr>
          <p:cNvPr id="175" name="A Quantitative Measure of quadruped’s dynamic stability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642620" indent="-642620" defTabSz="759459">
              <a:spcBef>
                <a:spcPts val="1600"/>
              </a:spcBef>
              <a:buSzPct val="123000"/>
              <a:buChar char="•"/>
              <a:defRPr spc="-50" sz="5060"/>
            </a:pPr>
            <a:r>
              <a:t>A Quantitative Measure of quadruped’s dynamic stability</a:t>
            </a:r>
          </a:p>
          <a:p>
            <a:pPr marL="642620" indent="-642620" defTabSz="759459">
              <a:spcBef>
                <a:spcPts val="1600"/>
              </a:spcBef>
              <a:buSzPct val="123000"/>
              <a:buChar char="•"/>
              <a:defRPr spc="-50" sz="5060"/>
            </a:pPr>
            <a:r>
              <a:t>The Criteria must not only take into account current stability but must also </a:t>
            </a:r>
            <a:r>
              <a:rPr b="1"/>
              <a:t>anticipate the stability at the next time</a:t>
            </a:r>
            <a:r>
              <a:t> instance, given the state of motion of the quadruped, like an animal does</a:t>
            </a:r>
          </a:p>
          <a:p>
            <a:pPr marL="642620" indent="-642620" defTabSz="759459">
              <a:spcBef>
                <a:spcPts val="1600"/>
              </a:spcBef>
              <a:buSzPct val="123000"/>
              <a:buChar char="•"/>
              <a:defRPr spc="-50" sz="5060"/>
            </a:pPr>
            <a:r>
              <a:t>Yan Jia, Xiao Luo and others [2] in their paper propose a modified ZMP based stability evaluation criteria</a:t>
            </a:r>
          </a:p>
          <a:p>
            <a:pPr marL="642620" indent="-642620" defTabSz="759459">
              <a:spcBef>
                <a:spcPts val="1600"/>
              </a:spcBef>
              <a:buSzPct val="123000"/>
              <a:buChar char="•"/>
              <a:defRPr spc="-50" sz="5060"/>
            </a:pPr>
            <a:r>
              <a:t>The main idea is that at a certain state, the motion of the robot is considered to be stable if the </a:t>
            </a:r>
            <a:r>
              <a:rPr b="1"/>
              <a:t>torque caused by the ground-reaction force can prevent the robot from tumbling</a:t>
            </a:r>
            <a:r>
              <a:t> around any support boundary </a:t>
            </a:r>
            <a:endParaRPr spc="-11" sz="1104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tability Criteria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Stability Criteria</a:t>
            </a:r>
          </a:p>
        </p:txBody>
      </p:sp>
      <p:sp>
        <p:nvSpPr>
          <p:cNvPr id="178" name="Virtual Support Plane and Modified Zero Moment Point"/>
          <p:cNvSpPr txBox="1"/>
          <p:nvPr>
            <p:ph type="body" idx="13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Virtual Support Plane and Modified Zero Moment Point</a:t>
            </a:r>
          </a:p>
        </p:txBody>
      </p:sp>
      <p:sp>
        <p:nvSpPr>
          <p:cNvPr id="179" name="The Paper assumes that a robot is stable if the current or next set of support feet can provide the moment necessary to prevent the robot from tipping in any direction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698500" indent="-698500">
              <a:buSzPct val="123000"/>
              <a:buChar char="•"/>
            </a:pPr>
            <a:r>
              <a:t>The Paper assumes that a robot is stable if the current or next set of support feet can provide the moment necessary to prevent the robot from tipping in any direction</a:t>
            </a:r>
          </a:p>
          <a:p>
            <a:pPr marL="698500" indent="-698500">
              <a:buSzPct val="123000"/>
              <a:buChar char="•"/>
            </a:pPr>
            <a:r>
              <a:t>A Virtual Support Plane is proposed and it is proposed that if the modified ZMP proposed in the paper lies within this Virtual Support Plane, then the robot will be stable</a:t>
            </a:r>
          </a:p>
          <a:p>
            <a:pPr marL="698500" indent="-698500">
              <a:buSzPct val="123000"/>
              <a:buChar char="•"/>
            </a:pPr>
            <a:r>
              <a:t>The Proposed Modified ZMP in the paper also includes a velocity term to account for the motion of the quadruped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tability Criteria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1"/>
            <a:r>
              <a:t>Stability Criteria</a:t>
            </a:r>
          </a:p>
        </p:txBody>
      </p:sp>
      <p:sp>
        <p:nvSpPr>
          <p:cNvPr id="182" name="Calculating the Virtual Support Plane"/>
          <p:cNvSpPr txBox="1"/>
          <p:nvPr>
            <p:ph type="body" idx="13"/>
          </p:nvPr>
        </p:nvSpPr>
        <p:spPr>
          <a:xfrm>
            <a:off x="1206500" y="2372962"/>
            <a:ext cx="9823974" cy="93478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652145">
              <a:defRPr sz="4345"/>
            </a:lvl1pPr>
          </a:lstStyle>
          <a:p>
            <a:pPr/>
            <a:r>
              <a:t>Calculating the Virtual Support Plane</a:t>
            </a:r>
          </a:p>
        </p:txBody>
      </p:sp>
      <p:sp>
        <p:nvSpPr>
          <p:cNvPr id="183" name="S is the origin of the support coordinate system on which the ZMP will lie…"/>
          <p:cNvSpPr txBox="1"/>
          <p:nvPr>
            <p:ph type="body" sz="half" idx="1"/>
          </p:nvPr>
        </p:nvSpPr>
        <p:spPr>
          <a:xfrm>
            <a:off x="1206500" y="4887922"/>
            <a:ext cx="14403580" cy="7616594"/>
          </a:xfrm>
          <a:prstGeom prst="rect">
            <a:avLst/>
          </a:prstGeom>
        </p:spPr>
        <p:txBody>
          <a:bodyPr/>
          <a:lstStyle/>
          <a:p>
            <a:pPr marL="565784" indent="-565784" defTabSz="668655">
              <a:spcBef>
                <a:spcPts val="1400"/>
              </a:spcBef>
              <a:buSzPct val="123000"/>
              <a:buChar char="•"/>
              <a:defRPr spc="-44" sz="4455"/>
            </a:pPr>
            <a:r>
              <a:t>S is the origin of the support coordinate system on which the ZMP will lie</a:t>
            </a:r>
          </a:p>
          <a:p>
            <a:pPr marL="565784" indent="-565784" defTabSz="668655">
              <a:spcBef>
                <a:spcPts val="1400"/>
              </a:spcBef>
              <a:buSzPct val="123000"/>
              <a:buChar char="•"/>
              <a:defRPr spc="-44" sz="4455"/>
            </a:pPr>
            <a14:m>
              <m:oMath>
                <m:sSub>
                  <m:e>
                    <m:r>
                      <a:rPr xmlns:a="http://schemas.openxmlformats.org/drawingml/2006/main" sz="6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n</m:t>
                    </m:r>
                  </m:e>
                  <m:sub>
                    <m:r>
                      <a:rPr xmlns:a="http://schemas.openxmlformats.org/drawingml/2006/main" sz="6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sub>
                </m:sSub>
              </m:oMath>
            </a14:m>
            <a:r>
              <a:t> is the normal vector to the plane </a:t>
            </a:r>
            <a14:m>
              <m:oMath>
                <m:r>
                  <a:rPr xmlns:a="http://schemas.openxmlformats.org/drawingml/2006/main" sz="52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A</m:t>
                </m:r>
                <m:sSub>
                  <m:e>
                    <m:r>
                      <a:rPr xmlns:a="http://schemas.openxmlformats.org/drawingml/2006/main" sz="52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A</m:t>
                    </m:r>
                  </m:e>
                  <m:sub>
                    <m:r>
                      <a:rPr xmlns:a="http://schemas.openxmlformats.org/drawingml/2006/main" sz="52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F</m:t>
                    </m:r>
                  </m:sub>
                </m:sSub>
                <m:r>
                  <a:rPr xmlns:a="http://schemas.openxmlformats.org/drawingml/2006/main" sz="52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B</m:t>
                </m:r>
                <m:sSub>
                  <m:e>
                    <m:r>
                      <a:rPr xmlns:a="http://schemas.openxmlformats.org/drawingml/2006/main" sz="52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B</m:t>
                    </m:r>
                  </m:e>
                  <m:sub>
                    <m:r>
                      <a:rPr xmlns:a="http://schemas.openxmlformats.org/drawingml/2006/main" sz="52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F</m:t>
                    </m:r>
                  </m:sub>
                </m:sSub>
              </m:oMath>
            </a14:m>
          </a:p>
          <a:p>
            <a:pPr marL="565784" indent="-565784" defTabSz="668655">
              <a:spcBef>
                <a:spcPts val="1400"/>
              </a:spcBef>
              <a:buSzPct val="123000"/>
              <a:buChar char="•"/>
              <a:defRPr spc="-44" sz="4455"/>
            </a:pPr>
            <a14:m>
              <m:oMath>
                <m:sSub>
                  <m:e>
                    <m:r>
                      <a:rPr xmlns:a="http://schemas.openxmlformats.org/drawingml/2006/main" sz="55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n</m:t>
                    </m:r>
                  </m:e>
                  <m:sub>
                    <m:r>
                      <a:rPr xmlns:a="http://schemas.openxmlformats.org/drawingml/2006/main" sz="55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2</m:t>
                    </m:r>
                  </m:sub>
                </m:sSub>
              </m:oMath>
            </a14:m>
            <a:r>
              <a:t> is the normal vector to the place </a:t>
            </a:r>
            <a14:m>
              <m:oMath>
                <m:r>
                  <a:rPr xmlns:a="http://schemas.openxmlformats.org/drawingml/2006/main" sz="52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A</m:t>
                </m:r>
                <m:sSub>
                  <m:e>
                    <m:r>
                      <a:rPr xmlns:a="http://schemas.openxmlformats.org/drawingml/2006/main" sz="52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A</m:t>
                    </m:r>
                  </m:e>
                  <m:sub>
                    <m:r>
                      <a:rPr xmlns:a="http://schemas.openxmlformats.org/drawingml/2006/main" sz="52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L</m:t>
                    </m:r>
                  </m:sub>
                </m:sSub>
                <m:r>
                  <a:rPr xmlns:a="http://schemas.openxmlformats.org/drawingml/2006/main" sz="52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B</m:t>
                </m:r>
                <m:sSub>
                  <m:e>
                    <m:r>
                      <a:rPr xmlns:a="http://schemas.openxmlformats.org/drawingml/2006/main" sz="52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B</m:t>
                    </m:r>
                  </m:e>
                  <m:sub>
                    <m:r>
                      <a:rPr xmlns:a="http://schemas.openxmlformats.org/drawingml/2006/main" sz="52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L</m:t>
                    </m:r>
                  </m:sub>
                </m:sSub>
              </m:oMath>
            </a14:m>
          </a:p>
          <a:p>
            <a:pPr marL="565784" indent="-565784" defTabSz="668655">
              <a:spcBef>
                <a:spcPts val="1400"/>
              </a:spcBef>
              <a:buSzPct val="123000"/>
              <a:buChar char="•"/>
              <a:defRPr spc="-44" sz="4455"/>
            </a:pPr>
            <a14:m>
              <m:oMath>
                <m:sSubSup>
                  <m:e>
                    <m:r>
                      <a:rPr xmlns:a="http://schemas.openxmlformats.org/drawingml/2006/main" sz="5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x</m:t>
                    </m:r>
                  </m:e>
                  <m:sub>
                    <m:r>
                      <a:rPr xmlns:a="http://schemas.openxmlformats.org/drawingml/2006/main" sz="5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s</m:t>
                    </m:r>
                  </m:sub>
                  <m:sup>
                    <m:r>
                      <a:rPr xmlns:a="http://schemas.openxmlformats.org/drawingml/2006/main" sz="5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i</m:t>
                    </m:r>
                  </m:sup>
                </m:sSubSup>
              </m:oMath>
            </a14:m>
            <a:r>
              <a:t>, </a:t>
            </a:r>
            <a14:m>
              <m:oMath>
                <m:sSubSup>
                  <m:e>
                    <m:r>
                      <a:rPr xmlns:a="http://schemas.openxmlformats.org/drawingml/2006/main" sz="52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y</m:t>
                    </m:r>
                  </m:e>
                  <m:sub>
                    <m:r>
                      <a:rPr xmlns:a="http://schemas.openxmlformats.org/drawingml/2006/main" sz="52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s</m:t>
                    </m:r>
                  </m:sub>
                  <m:sup>
                    <m:r>
                      <a:rPr xmlns:a="http://schemas.openxmlformats.org/drawingml/2006/main" sz="52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i</m:t>
                    </m:r>
                  </m:sup>
                </m:sSubSup>
              </m:oMath>
            </a14:m>
            <a:r>
              <a:t> and </a:t>
            </a:r>
            <a14:m>
              <m:oMath>
                <m:sSubSup>
                  <m:e>
                    <m:r>
                      <a:rPr xmlns:a="http://schemas.openxmlformats.org/drawingml/2006/main" sz="5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z</m:t>
                    </m:r>
                  </m:e>
                  <m:sub>
                    <m:r>
                      <a:rPr xmlns:a="http://schemas.openxmlformats.org/drawingml/2006/main" sz="5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s</m:t>
                    </m:r>
                  </m:sub>
                  <m:sup>
                    <m:r>
                      <a:rPr xmlns:a="http://schemas.openxmlformats.org/drawingml/2006/main" sz="5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i</m:t>
                    </m:r>
                  </m:sup>
                </m:sSubSup>
              </m:oMath>
            </a14:m>
            <a:r>
              <a:t> are the normal vectors to the virtual support plane in the inertial frame of reference</a:t>
            </a:r>
          </a:p>
          <a:p>
            <a:pPr marL="565784" indent="-565784" defTabSz="668655">
              <a:spcBef>
                <a:spcPts val="1400"/>
              </a:spcBef>
              <a:buSzPct val="123000"/>
              <a:buChar char="•"/>
              <a:defRPr spc="-44" sz="4455"/>
            </a:pPr>
            <a:r>
              <a:rPr i="1"/>
              <a:t> </a:t>
            </a:r>
            <a14:m>
              <m:oMath>
                <m:sSub>
                  <m:e>
                    <m:r>
                      <a:rPr xmlns:a="http://schemas.openxmlformats.org/drawingml/2006/main" sz="59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T</m:t>
                    </m:r>
                  </m:e>
                  <m:sub>
                    <m:r>
                      <a:rPr xmlns:a="http://schemas.openxmlformats.org/drawingml/2006/main" sz="59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b</m:t>
                    </m:r>
                  </m:sub>
                </m:sSub>
              </m:oMath>
            </a14:m>
            <a:r>
              <a:rPr i="1"/>
              <a:t> </a:t>
            </a:r>
            <a:r>
              <a:rPr baseline="-34721" i="1" spc="-8" sz="864"/>
              <a:t> </a:t>
            </a:r>
            <a:r>
              <a:t>is the duration between two adjacent steps and </a:t>
            </a:r>
            <a:r>
              <a:rPr i="1"/>
              <a:t>t </a:t>
            </a:r>
            <a:r>
              <a:t>is the time gap between the current running time and the time point when the previous support line disappeared </a:t>
            </a:r>
            <a:endParaRPr sz="5500"/>
          </a:p>
        </p:txBody>
      </p:sp>
      <p:pic>
        <p:nvPicPr>
          <p:cNvPr id="184" name="virtual-support-plane-determination.png" descr="virtual-support-plane-determination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238116" y="-80479"/>
            <a:ext cx="13337773" cy="4717729"/>
          </a:xfrm>
          <a:prstGeom prst="rect">
            <a:avLst/>
          </a:prstGeom>
          <a:ln w="12700">
            <a:miter lim="400000"/>
          </a:ln>
        </p:spPr>
      </p:pic>
      <p:pic>
        <p:nvPicPr>
          <p:cNvPr id="185" name="Screenshot 2020-10-02 at 1.46.29 PM.png" descr="Screenshot 2020-10-02 at 1.46.29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122733" y="5112947"/>
            <a:ext cx="4238912" cy="1086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6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5650413" y="6609714"/>
            <a:ext cx="3015505" cy="1307609"/>
          </a:xfrm>
          <a:prstGeom prst="rect">
            <a:avLst/>
          </a:prstGeom>
          <a:ln w="12700">
            <a:miter lim="400000"/>
          </a:ln>
        </p:spPr>
      </p:pic>
      <p:pic>
        <p:nvPicPr>
          <p:cNvPr id="187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9250281" y="6545968"/>
            <a:ext cx="1983816" cy="1435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8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1818459" y="6899847"/>
            <a:ext cx="2375983" cy="727343"/>
          </a:xfrm>
          <a:prstGeom prst="rect">
            <a:avLst/>
          </a:prstGeom>
          <a:ln w="12700">
            <a:miter lim="400000"/>
          </a:ln>
        </p:spPr>
      </p:pic>
      <p:pic>
        <p:nvPicPr>
          <p:cNvPr id="189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6247699" y="8392676"/>
            <a:ext cx="3570238" cy="3237608"/>
          </a:xfrm>
          <a:prstGeom prst="rect">
            <a:avLst/>
          </a:prstGeom>
          <a:ln w="12700">
            <a:miter lim="400000"/>
          </a:ln>
        </p:spPr>
      </p:pic>
      <p:pic>
        <p:nvPicPr>
          <p:cNvPr id="190" name="Image" descr="Image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20455556" y="8392676"/>
            <a:ext cx="3321700" cy="323760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tability Criteria"/>
          <p:cNvSpPr txBox="1"/>
          <p:nvPr>
            <p:ph type="title"/>
          </p:nvPr>
        </p:nvSpPr>
        <p:spPr>
          <a:xfrm>
            <a:off x="1206500" y="1079500"/>
            <a:ext cx="14532634" cy="1435100"/>
          </a:xfrm>
          <a:prstGeom prst="rect">
            <a:avLst/>
          </a:prstGeom>
        </p:spPr>
        <p:txBody>
          <a:bodyPr/>
          <a:lstStyle/>
          <a:p>
            <a:pPr lvl="1"/>
            <a:r>
              <a:t>Stability Criteria</a:t>
            </a:r>
          </a:p>
        </p:txBody>
      </p:sp>
      <p:sp>
        <p:nvSpPr>
          <p:cNvPr id="193" name="Calculation of Modified Zero Moment Point"/>
          <p:cNvSpPr txBox="1"/>
          <p:nvPr>
            <p:ph type="body" idx="13"/>
          </p:nvPr>
        </p:nvSpPr>
        <p:spPr>
          <a:xfrm>
            <a:off x="1206500" y="2372962"/>
            <a:ext cx="14532634" cy="93478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Calculation of Modified Zero Moment Point</a:t>
            </a:r>
          </a:p>
        </p:txBody>
      </p:sp>
      <p:sp>
        <p:nvSpPr>
          <p:cNvPr id="194" name="Zero Moment Point is the point at which the resultant moment on a body is zero…"/>
          <p:cNvSpPr txBox="1"/>
          <p:nvPr>
            <p:ph type="body" sz="half" idx="1"/>
          </p:nvPr>
        </p:nvSpPr>
        <p:spPr>
          <a:xfrm>
            <a:off x="1206500" y="4248504"/>
            <a:ext cx="14532634" cy="8256012"/>
          </a:xfrm>
          <a:prstGeom prst="rect">
            <a:avLst/>
          </a:prstGeom>
        </p:spPr>
        <p:txBody>
          <a:bodyPr/>
          <a:lstStyle/>
          <a:p>
            <a:pPr marL="663575" indent="-663575" defTabSz="784225">
              <a:spcBef>
                <a:spcPts val="1700"/>
              </a:spcBef>
              <a:buSzPct val="123000"/>
              <a:buChar char="•"/>
              <a:defRPr spc="-52" sz="5225"/>
            </a:pPr>
            <a:r>
              <a:t>Zero Moment Point is the point at which the resultant moment on a body is zero</a:t>
            </a:r>
          </a:p>
          <a:p>
            <a:pPr marL="663575" indent="-663575" defTabSz="784225">
              <a:spcBef>
                <a:spcPts val="1700"/>
              </a:spcBef>
              <a:buSzPct val="123000"/>
              <a:buChar char="•"/>
              <a:defRPr spc="-52" sz="5225"/>
            </a:pPr>
            <a:r>
              <a:t>Modified Zero Moment Point should-</a:t>
            </a:r>
          </a:p>
          <a:p>
            <a:pPr lvl="1" marL="1242694" indent="-663575" defTabSz="784225">
              <a:spcBef>
                <a:spcPts val="1700"/>
              </a:spcBef>
              <a:buSzPct val="123000"/>
              <a:buChar char="•"/>
              <a:defRPr spc="-52" sz="5225"/>
            </a:pPr>
            <a:r>
              <a:t>Assess the current stability more efficiently and accurately</a:t>
            </a:r>
          </a:p>
          <a:p>
            <a:pPr lvl="1" marL="1242694" indent="-663575" defTabSz="784225">
              <a:spcBef>
                <a:spcPts val="1700"/>
              </a:spcBef>
              <a:buSzPct val="123000"/>
              <a:buChar char="•"/>
              <a:defRPr spc="-52" sz="5225"/>
            </a:pPr>
            <a:r>
              <a:t>Provide a reference to eliminate undesired velocity during motion planning</a:t>
            </a:r>
          </a:p>
          <a:p>
            <a:pPr marL="663575" indent="-663575" defTabSz="784225">
              <a:spcBef>
                <a:spcPts val="1700"/>
              </a:spcBef>
              <a:buSzPct val="123000"/>
              <a:buChar char="•"/>
              <a:defRPr spc="-52" sz="5225"/>
            </a:pPr>
            <a14:m>
              <m:oMath>
                <m:r>
                  <a:rPr xmlns:a="http://schemas.openxmlformats.org/drawingml/2006/main" sz="63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Z</m:t>
                </m:r>
                <m:r>
                  <a:rPr xmlns:a="http://schemas.openxmlformats.org/drawingml/2006/main" sz="63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M</m:t>
                </m:r>
                <m:sSub>
                  <m:e>
                    <m:r>
                      <a:rPr xmlns:a="http://schemas.openxmlformats.org/drawingml/2006/main" sz="6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P</m:t>
                    </m:r>
                  </m:e>
                  <m:sub>
                    <m:r>
                      <a:rPr xmlns:a="http://schemas.openxmlformats.org/drawingml/2006/main" sz="6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o</m:t>
                    </m:r>
                  </m:sub>
                </m:sSub>
              </m:oMath>
            </a14:m>
            <a:r>
              <a:t> can be used to compute 3 measures of dynamic stability</a:t>
            </a:r>
            <a:endParaRPr sz="5500"/>
          </a:p>
        </p:txBody>
      </p:sp>
      <p:pic>
        <p:nvPicPr>
          <p:cNvPr id="19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167977" y="1337269"/>
            <a:ext cx="7214847" cy="3442198"/>
          </a:xfrm>
          <a:prstGeom prst="rect">
            <a:avLst/>
          </a:prstGeom>
          <a:ln w="12700">
            <a:miter lim="400000"/>
          </a:ln>
        </p:spPr>
      </p:pic>
      <p:sp>
        <p:nvSpPr>
          <p:cNvPr id="196" name="Equations to calculate modified ZMP in support coordinate system.   and   are the actual and expected velocities in support coordinate system"/>
          <p:cNvSpPr txBox="1"/>
          <p:nvPr/>
        </p:nvSpPr>
        <p:spPr>
          <a:xfrm>
            <a:off x="15888401" y="4844850"/>
            <a:ext cx="7773999" cy="1435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ctr" defTabSz="412750">
              <a:lnSpc>
                <a:spcPct val="100000"/>
              </a:lnSpc>
              <a:spcBef>
                <a:spcPts val="900"/>
              </a:spcBef>
              <a:defRPr spc="-27" sz="2750"/>
            </a:pPr>
            <a:r>
              <a:t>Equations to calculate modified ZMP in support coordinate system. </a:t>
            </a:r>
            <a14:m>
              <m:oMath>
                <m:sSup>
                  <m:e>
                    <m:r>
                      <a:rPr xmlns:a="http://schemas.openxmlformats.org/drawingml/2006/main" sz="34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v</m:t>
                    </m:r>
                  </m:e>
                  <m:sup>
                    <m:r>
                      <a:rPr xmlns:a="http://schemas.openxmlformats.org/drawingml/2006/main" sz="34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s</m:t>
                    </m:r>
                  </m:sup>
                </m:sSup>
              </m:oMath>
            </a14:m>
            <a:r>
              <a:t> and </a:t>
            </a:r>
            <a14:m>
              <m:oMath>
                <m:sSup>
                  <m:e>
                    <m:r>
                      <a:rPr xmlns:a="http://schemas.openxmlformats.org/drawingml/2006/main" sz="3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v</m:t>
                    </m:r>
                  </m:e>
                  <m:sup>
                    <m:r>
                      <a:rPr xmlns:a="http://schemas.openxmlformats.org/drawingml/2006/main" sz="3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d</m:t>
                    </m:r>
                  </m:sup>
                </m:sSup>
              </m:oMath>
            </a14:m>
            <a:r>
              <a:t> are the actual and expected velocities in support coordinate system</a:t>
            </a:r>
            <a:endParaRPr sz="5500"/>
          </a:p>
        </p:txBody>
      </p:sp>
      <p:pic>
        <p:nvPicPr>
          <p:cNvPr id="197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423519" y="9538843"/>
            <a:ext cx="4703763" cy="1217445"/>
          </a:xfrm>
          <a:prstGeom prst="rect">
            <a:avLst/>
          </a:prstGeom>
          <a:ln w="12700">
            <a:miter lim="400000"/>
          </a:ln>
        </p:spPr>
      </p:pic>
      <p:sp>
        <p:nvSpPr>
          <p:cNvPr id="198" name="Rotation Matrix for transformation from support to inertial coordinate system"/>
          <p:cNvSpPr txBox="1"/>
          <p:nvPr/>
        </p:nvSpPr>
        <p:spPr>
          <a:xfrm>
            <a:off x="15888401" y="10943630"/>
            <a:ext cx="7773999" cy="1435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ctr" defTabSz="528319">
              <a:lnSpc>
                <a:spcPct val="100000"/>
              </a:lnSpc>
              <a:spcBef>
                <a:spcPts val="1100"/>
              </a:spcBef>
              <a:defRPr spc="-35" sz="3520"/>
            </a:lvl1pPr>
          </a:lstStyle>
          <a:p>
            <a:pPr/>
            <a:r>
              <a:t>Rotation Matrix for transformation from support to inertial coordinate system</a:t>
            </a:r>
          </a:p>
        </p:txBody>
      </p:sp>
      <p:pic>
        <p:nvPicPr>
          <p:cNvPr id="199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6871937" y="6501823"/>
            <a:ext cx="5806927" cy="1148385"/>
          </a:xfrm>
          <a:prstGeom prst="rect">
            <a:avLst/>
          </a:prstGeom>
          <a:ln w="12700">
            <a:miter lim="400000"/>
          </a:ln>
        </p:spPr>
      </p:pic>
      <p:sp>
        <p:nvSpPr>
          <p:cNvPr id="200" name="L and W are the effective length and width respectively of the quadruped"/>
          <p:cNvSpPr txBox="1"/>
          <p:nvPr/>
        </p:nvSpPr>
        <p:spPr>
          <a:xfrm>
            <a:off x="15888401" y="7876975"/>
            <a:ext cx="7773999" cy="1435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ctr" defTabSz="569594">
              <a:lnSpc>
                <a:spcPct val="100000"/>
              </a:lnSpc>
              <a:spcBef>
                <a:spcPts val="1200"/>
              </a:spcBef>
              <a:defRPr spc="-37" sz="3795"/>
            </a:lvl1pPr>
          </a:lstStyle>
          <a:p>
            <a:pPr/>
            <a:r>
              <a:t>L and W are the effective length and width respectively of the quadruped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2438338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2438338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